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Open Sauce" panose="020B0604020202020204" charset="0"/>
      <p:regular r:id="rId12"/>
    </p:embeddedFont>
    <p:embeddedFont>
      <p:font typeface="Open Sauce Bold" panose="020B0604020202020204" charset="0"/>
      <p:regular r:id="rId13"/>
    </p:embeddedFont>
    <p:embeddedFont>
      <p:font typeface="Open Sauce Heavy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591" autoAdjust="0"/>
    <p:restoredTop sz="94622" autoAdjust="0"/>
  </p:normalViewPr>
  <p:slideViewPr>
    <p:cSldViewPr>
      <p:cViewPr varScale="1">
        <p:scale>
          <a:sx n="52" d="100"/>
          <a:sy n="52" d="100"/>
        </p:scale>
        <p:origin x="989" y="3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png>
</file>

<file path=ppt/media/image23.svg>
</file>

<file path=ppt/media/image24.png>
</file>

<file path=ppt/media/image25.png>
</file>

<file path=ppt/media/image26.png>
</file>

<file path=ppt/media/image27.png>
</file>

<file path=ppt/media/image28.sv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157709-543A-48A0-A88E-7838C12B54E9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88CC52-1B74-4192-A87D-6700150218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9577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88CC52-1B74-4192-A87D-6700150218B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7034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sv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D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562607" y="739873"/>
            <a:ext cx="8455272" cy="9547127"/>
            <a:chOff x="0" y="0"/>
            <a:chExt cx="11273696" cy="12729503"/>
          </a:xfrm>
        </p:grpSpPr>
        <p:sp>
          <p:nvSpPr>
            <p:cNvPr id="3" name="Freeform 3"/>
            <p:cNvSpPr/>
            <p:nvPr/>
          </p:nvSpPr>
          <p:spPr>
            <a:xfrm rot="800330">
              <a:off x="3837981" y="651282"/>
              <a:ext cx="6591649" cy="8087913"/>
            </a:xfrm>
            <a:custGeom>
              <a:avLst/>
              <a:gdLst/>
              <a:ahLst/>
              <a:cxnLst/>
              <a:rect l="l" t="t" r="r" b="b"/>
              <a:pathLst>
                <a:path w="6591649" h="8087913">
                  <a:moveTo>
                    <a:pt x="0" y="0"/>
                  </a:moveTo>
                  <a:lnTo>
                    <a:pt x="6591649" y="0"/>
                  </a:lnTo>
                  <a:lnTo>
                    <a:pt x="6591649" y="8087913"/>
                  </a:lnTo>
                  <a:lnTo>
                    <a:pt x="0" y="80879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Freeform 4"/>
            <p:cNvSpPr/>
            <p:nvPr/>
          </p:nvSpPr>
          <p:spPr>
            <a:xfrm>
              <a:off x="453296" y="4280074"/>
              <a:ext cx="6607262" cy="7638454"/>
            </a:xfrm>
            <a:custGeom>
              <a:avLst/>
              <a:gdLst/>
              <a:ahLst/>
              <a:cxnLst/>
              <a:rect l="l" t="t" r="r" b="b"/>
              <a:pathLst>
                <a:path w="6607262" h="7638454">
                  <a:moveTo>
                    <a:pt x="0" y="0"/>
                  </a:moveTo>
                  <a:lnTo>
                    <a:pt x="6607262" y="0"/>
                  </a:lnTo>
                  <a:lnTo>
                    <a:pt x="6607262" y="7638454"/>
                  </a:lnTo>
                  <a:lnTo>
                    <a:pt x="0" y="76384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Freeform 5"/>
            <p:cNvSpPr/>
            <p:nvPr/>
          </p:nvSpPr>
          <p:spPr>
            <a:xfrm rot="-611290">
              <a:off x="228694" y="621782"/>
              <a:ext cx="4770002" cy="3011064"/>
            </a:xfrm>
            <a:custGeom>
              <a:avLst/>
              <a:gdLst/>
              <a:ahLst/>
              <a:cxnLst/>
              <a:rect l="l" t="t" r="r" b="b"/>
              <a:pathLst>
                <a:path w="4770002" h="3011064">
                  <a:moveTo>
                    <a:pt x="0" y="0"/>
                  </a:moveTo>
                  <a:lnTo>
                    <a:pt x="4770003" y="0"/>
                  </a:lnTo>
                  <a:lnTo>
                    <a:pt x="4770003" y="3011064"/>
                  </a:lnTo>
                  <a:lnTo>
                    <a:pt x="0" y="301106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Freeform 6"/>
            <p:cNvSpPr/>
            <p:nvPr/>
          </p:nvSpPr>
          <p:spPr>
            <a:xfrm rot="825336">
              <a:off x="5987267" y="9563297"/>
              <a:ext cx="4237154" cy="2701186"/>
            </a:xfrm>
            <a:custGeom>
              <a:avLst/>
              <a:gdLst/>
              <a:ahLst/>
              <a:cxnLst/>
              <a:rect l="l" t="t" r="r" b="b"/>
              <a:pathLst>
                <a:path w="4237154" h="2701186">
                  <a:moveTo>
                    <a:pt x="0" y="0"/>
                  </a:moveTo>
                  <a:lnTo>
                    <a:pt x="4237154" y="0"/>
                  </a:lnTo>
                  <a:lnTo>
                    <a:pt x="4237154" y="2701185"/>
                  </a:lnTo>
                  <a:lnTo>
                    <a:pt x="0" y="27011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0" y="2331327"/>
            <a:ext cx="10562607" cy="66213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375"/>
              </a:lnSpc>
            </a:pPr>
            <a:r>
              <a:rPr lang="en-US" sz="10807" b="1">
                <a:solidFill>
                  <a:srgbClr val="5A6E97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SMART HOSPITAL  MANAGEMENT SYSTEM WITH ASP.NET MVC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-1879508" y="9724754"/>
            <a:ext cx="7160812" cy="5622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789"/>
              </a:lnSpc>
              <a:spcBef>
                <a:spcPct val="0"/>
              </a:spcBef>
            </a:pPr>
            <a:r>
              <a:rPr lang="en-US" sz="2867" b="1">
                <a:solidFill>
                  <a:srgbClr val="5A6E97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2025/04/14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D5C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526078" y="940414"/>
            <a:ext cx="6286426" cy="6349925"/>
          </a:xfrm>
          <a:custGeom>
            <a:avLst/>
            <a:gdLst/>
            <a:ahLst/>
            <a:cxnLst/>
            <a:rect l="l" t="t" r="r" b="b"/>
            <a:pathLst>
              <a:path w="6286426" h="6349925">
                <a:moveTo>
                  <a:pt x="0" y="0"/>
                </a:moveTo>
                <a:lnTo>
                  <a:pt x="6286426" y="0"/>
                </a:lnTo>
                <a:lnTo>
                  <a:pt x="6286426" y="6349925"/>
                </a:lnTo>
                <a:lnTo>
                  <a:pt x="0" y="63499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flipH="1">
            <a:off x="8679470" y="4395288"/>
            <a:ext cx="5211892" cy="4951298"/>
          </a:xfrm>
          <a:custGeom>
            <a:avLst/>
            <a:gdLst/>
            <a:ahLst/>
            <a:cxnLst/>
            <a:rect l="l" t="t" r="r" b="b"/>
            <a:pathLst>
              <a:path w="5211892" h="4951298">
                <a:moveTo>
                  <a:pt x="5211893" y="0"/>
                </a:moveTo>
                <a:lnTo>
                  <a:pt x="0" y="0"/>
                </a:lnTo>
                <a:lnTo>
                  <a:pt x="0" y="4951298"/>
                </a:lnTo>
                <a:lnTo>
                  <a:pt x="5211893" y="4951298"/>
                </a:lnTo>
                <a:lnTo>
                  <a:pt x="5211893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4744128" y="6172200"/>
            <a:ext cx="3543872" cy="4114800"/>
          </a:xfrm>
          <a:custGeom>
            <a:avLst/>
            <a:gdLst/>
            <a:ahLst/>
            <a:cxnLst/>
            <a:rect l="l" t="t" r="r" b="b"/>
            <a:pathLst>
              <a:path w="3543872" h="4114800">
                <a:moveTo>
                  <a:pt x="0" y="0"/>
                </a:moveTo>
                <a:lnTo>
                  <a:pt x="3543872" y="0"/>
                </a:lnTo>
                <a:lnTo>
                  <a:pt x="354387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0" y="1217247"/>
            <a:ext cx="9336505" cy="2066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00"/>
              </a:lnSpc>
            </a:pPr>
            <a:r>
              <a:rPr lang="en-US" sz="12000" b="1">
                <a:solidFill>
                  <a:srgbClr val="5A6E97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PURPOSE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3741278"/>
            <a:ext cx="7879786" cy="15609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67"/>
              </a:lnSpc>
            </a:pPr>
            <a:r>
              <a:rPr lang="en-US" sz="4476">
                <a:solidFill>
                  <a:srgbClr val="5A6E97"/>
                </a:solidFill>
                <a:latin typeface="Open Sauce"/>
                <a:ea typeface="Open Sauce"/>
                <a:cs typeface="Open Sauce"/>
                <a:sym typeface="Open Sauce"/>
              </a:rPr>
              <a:t> MANAGE HOSPITAL OPERATIONS DIGITALLY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264214" y="5759316"/>
            <a:ext cx="7879786" cy="39438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71"/>
              </a:lnSpc>
              <a:spcBef>
                <a:spcPct val="0"/>
              </a:spcBef>
            </a:pPr>
            <a:r>
              <a:rPr lang="en-US" sz="4479">
                <a:solidFill>
                  <a:srgbClr val="5A6E97"/>
                </a:solidFill>
                <a:latin typeface="Open Sauce"/>
                <a:ea typeface="Open Sauce"/>
                <a:cs typeface="Open Sauce"/>
                <a:sym typeface="Open Sauce"/>
              </a:rPr>
              <a:t>Two main views:</a:t>
            </a:r>
          </a:p>
          <a:p>
            <a:pPr algn="l">
              <a:lnSpc>
                <a:spcPts val="6271"/>
              </a:lnSpc>
              <a:spcBef>
                <a:spcPct val="0"/>
              </a:spcBef>
            </a:pPr>
            <a:endParaRPr lang="en-US" sz="4479">
              <a:solidFill>
                <a:srgbClr val="5A6E97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647700" lvl="1" indent="-323850" algn="l">
              <a:lnSpc>
                <a:spcPts val="4200"/>
              </a:lnSpc>
              <a:spcBef>
                <a:spcPct val="0"/>
              </a:spcBef>
              <a:buFont typeface="Arial"/>
              <a:buChar char="•"/>
            </a:pPr>
            <a:r>
              <a:rPr lang="en-US" sz="3000">
                <a:solidFill>
                  <a:srgbClr val="5A6E97"/>
                </a:solidFill>
                <a:latin typeface="Open Sauce"/>
                <a:ea typeface="Open Sauce"/>
                <a:cs typeface="Open Sauce"/>
                <a:sym typeface="Open Sauce"/>
              </a:rPr>
              <a:t>Layout 1: Hospital info page</a:t>
            </a:r>
          </a:p>
          <a:p>
            <a:pPr marL="647700" lvl="1" indent="-323850" algn="l">
              <a:lnSpc>
                <a:spcPts val="4200"/>
              </a:lnSpc>
              <a:spcBef>
                <a:spcPct val="0"/>
              </a:spcBef>
              <a:buFont typeface="Arial"/>
              <a:buChar char="•"/>
            </a:pPr>
            <a:r>
              <a:rPr lang="en-US" sz="3000">
                <a:solidFill>
                  <a:srgbClr val="5A6E97"/>
                </a:solidFill>
                <a:latin typeface="Open Sauce"/>
                <a:ea typeface="Open Sauce"/>
                <a:cs typeface="Open Sauce"/>
                <a:sym typeface="Open Sauce"/>
              </a:rPr>
              <a:t>Layout 2: Dashboard for managing doctors &amp; patients</a:t>
            </a:r>
          </a:p>
          <a:p>
            <a:pPr algn="ctr">
              <a:lnSpc>
                <a:spcPts val="6271"/>
              </a:lnSpc>
              <a:spcBef>
                <a:spcPct val="0"/>
              </a:spcBef>
            </a:pPr>
            <a:endParaRPr lang="en-US" sz="3000">
              <a:solidFill>
                <a:srgbClr val="5A6E97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-1879508" y="9724754"/>
            <a:ext cx="7160812" cy="5622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789"/>
              </a:lnSpc>
              <a:spcBef>
                <a:spcPct val="0"/>
              </a:spcBef>
            </a:pPr>
            <a:r>
              <a:rPr lang="en-US" sz="2867" b="1">
                <a:solidFill>
                  <a:srgbClr val="5A6E97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2025/04/14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A6E9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719162" flipH="1">
            <a:off x="1813623" y="1396638"/>
            <a:ext cx="2731087" cy="2878616"/>
          </a:xfrm>
          <a:custGeom>
            <a:avLst/>
            <a:gdLst/>
            <a:ahLst/>
            <a:cxnLst/>
            <a:rect l="l" t="t" r="r" b="b"/>
            <a:pathLst>
              <a:path w="2731087" h="2878616">
                <a:moveTo>
                  <a:pt x="2731087" y="0"/>
                </a:moveTo>
                <a:lnTo>
                  <a:pt x="0" y="0"/>
                </a:lnTo>
                <a:lnTo>
                  <a:pt x="0" y="2878616"/>
                </a:lnTo>
                <a:lnTo>
                  <a:pt x="2731087" y="2878616"/>
                </a:lnTo>
                <a:lnTo>
                  <a:pt x="2731087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-193599" y="4090288"/>
            <a:ext cx="10014888" cy="6196712"/>
          </a:xfrm>
          <a:custGeom>
            <a:avLst/>
            <a:gdLst/>
            <a:ahLst/>
            <a:cxnLst/>
            <a:rect l="l" t="t" r="r" b="b"/>
            <a:pathLst>
              <a:path w="10014888" h="6196712">
                <a:moveTo>
                  <a:pt x="0" y="0"/>
                </a:moveTo>
                <a:lnTo>
                  <a:pt x="10014888" y="0"/>
                </a:lnTo>
                <a:lnTo>
                  <a:pt x="10014888" y="6196712"/>
                </a:lnTo>
                <a:lnTo>
                  <a:pt x="0" y="619671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0566923" y="4894326"/>
            <a:ext cx="1556012" cy="1482455"/>
          </a:xfrm>
          <a:custGeom>
            <a:avLst/>
            <a:gdLst/>
            <a:ahLst/>
            <a:cxnLst/>
            <a:rect l="l" t="t" r="r" b="b"/>
            <a:pathLst>
              <a:path w="1556012" h="1482455">
                <a:moveTo>
                  <a:pt x="0" y="0"/>
                </a:moveTo>
                <a:lnTo>
                  <a:pt x="1556012" y="0"/>
                </a:lnTo>
                <a:lnTo>
                  <a:pt x="1556012" y="1482455"/>
                </a:lnTo>
                <a:lnTo>
                  <a:pt x="0" y="148245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5266313" y="8638271"/>
            <a:ext cx="1285033" cy="1240057"/>
          </a:xfrm>
          <a:custGeom>
            <a:avLst/>
            <a:gdLst/>
            <a:ahLst/>
            <a:cxnLst/>
            <a:rect l="l" t="t" r="r" b="b"/>
            <a:pathLst>
              <a:path w="1285033" h="1240057">
                <a:moveTo>
                  <a:pt x="0" y="0"/>
                </a:moveTo>
                <a:lnTo>
                  <a:pt x="1285034" y="0"/>
                </a:lnTo>
                <a:lnTo>
                  <a:pt x="1285034" y="1240058"/>
                </a:lnTo>
                <a:lnTo>
                  <a:pt x="0" y="124005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0640969" y="8089384"/>
            <a:ext cx="1481966" cy="1564080"/>
          </a:xfrm>
          <a:custGeom>
            <a:avLst/>
            <a:gdLst/>
            <a:ahLst/>
            <a:cxnLst/>
            <a:rect l="l" t="t" r="r" b="b"/>
            <a:pathLst>
              <a:path w="1481966" h="1564080">
                <a:moveTo>
                  <a:pt x="0" y="0"/>
                </a:moveTo>
                <a:lnTo>
                  <a:pt x="1481966" y="0"/>
                </a:lnTo>
                <a:lnTo>
                  <a:pt x="1481966" y="1564080"/>
                </a:lnTo>
                <a:lnTo>
                  <a:pt x="0" y="156408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4890422" y="4527462"/>
            <a:ext cx="2181624" cy="2181624"/>
          </a:xfrm>
          <a:custGeom>
            <a:avLst/>
            <a:gdLst/>
            <a:ahLst/>
            <a:cxnLst/>
            <a:rect l="l" t="t" r="r" b="b"/>
            <a:pathLst>
              <a:path w="2181624" h="2181624">
                <a:moveTo>
                  <a:pt x="0" y="0"/>
                </a:moveTo>
                <a:lnTo>
                  <a:pt x="2181624" y="0"/>
                </a:lnTo>
                <a:lnTo>
                  <a:pt x="2181624" y="2181624"/>
                </a:lnTo>
                <a:lnTo>
                  <a:pt x="0" y="2181624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9373471" y="7264844"/>
            <a:ext cx="3942914" cy="481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525"/>
              </a:lnSpc>
              <a:spcBef>
                <a:spcPct val="0"/>
              </a:spcBef>
            </a:pPr>
            <a:r>
              <a:rPr lang="en-US" sz="3672" b="1">
                <a:solidFill>
                  <a:srgbClr val="EBEDE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SQL SERVER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410495" y="3600823"/>
            <a:ext cx="3942914" cy="481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525"/>
              </a:lnSpc>
              <a:spcBef>
                <a:spcPct val="0"/>
              </a:spcBef>
            </a:pPr>
            <a:r>
              <a:rPr lang="en-US" sz="3672" b="1">
                <a:solidFill>
                  <a:srgbClr val="EBEDE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ASP.NET MVC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3047250" y="3600823"/>
            <a:ext cx="5867967" cy="13787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25"/>
              </a:lnSpc>
            </a:pPr>
            <a:r>
              <a:rPr lang="en-US" sz="3672" b="1">
                <a:solidFill>
                  <a:srgbClr val="EBEDE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ENTITY </a:t>
            </a:r>
          </a:p>
          <a:p>
            <a:pPr algn="ctr">
              <a:lnSpc>
                <a:spcPts val="3525"/>
              </a:lnSpc>
            </a:pPr>
            <a:r>
              <a:rPr lang="en-US" sz="3672" b="1">
                <a:solidFill>
                  <a:srgbClr val="EBEDE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FRAMEWORK</a:t>
            </a:r>
          </a:p>
          <a:p>
            <a:pPr algn="ctr">
              <a:lnSpc>
                <a:spcPts val="3525"/>
              </a:lnSpc>
            </a:pPr>
            <a:endParaRPr lang="en-US" sz="3672" b="1">
              <a:solidFill>
                <a:srgbClr val="EBEDEF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7347397" y="1043259"/>
            <a:ext cx="10769756" cy="15550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51"/>
              </a:lnSpc>
            </a:pPr>
            <a:r>
              <a:rPr lang="en-US" sz="12642" b="1">
                <a:solidFill>
                  <a:srgbClr val="EBEDEF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TECH STACK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3937373" y="7041897"/>
            <a:ext cx="3942914" cy="9275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25"/>
              </a:lnSpc>
            </a:pPr>
            <a:r>
              <a:rPr lang="en-US" sz="3672" b="1">
                <a:solidFill>
                  <a:srgbClr val="EBEDE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BOOTSTRAP</a:t>
            </a:r>
          </a:p>
          <a:p>
            <a:pPr marL="0" lvl="0" indent="0" algn="ctr">
              <a:lnSpc>
                <a:spcPts val="3525"/>
              </a:lnSpc>
              <a:spcBef>
                <a:spcPct val="0"/>
              </a:spcBef>
            </a:pPr>
            <a:r>
              <a:rPr lang="en-US" sz="3672" b="1">
                <a:solidFill>
                  <a:srgbClr val="EBEDE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HTML/CSS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-1879508" y="9724754"/>
            <a:ext cx="7160812" cy="5622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789"/>
              </a:lnSpc>
              <a:spcBef>
                <a:spcPct val="0"/>
              </a:spcBef>
            </a:pPr>
            <a:r>
              <a:rPr lang="en-US" sz="2867" b="1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2025/04/14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D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251757" y="0"/>
            <a:ext cx="5554980" cy="10287000"/>
          </a:xfrm>
          <a:custGeom>
            <a:avLst/>
            <a:gdLst/>
            <a:ahLst/>
            <a:cxnLst/>
            <a:rect l="l" t="t" r="r" b="b"/>
            <a:pathLst>
              <a:path w="5554980" h="10287000">
                <a:moveTo>
                  <a:pt x="0" y="0"/>
                </a:moveTo>
                <a:lnTo>
                  <a:pt x="5554980" y="0"/>
                </a:lnTo>
                <a:lnTo>
                  <a:pt x="555498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9974310" y="7625849"/>
            <a:ext cx="2140865" cy="2446703"/>
          </a:xfrm>
          <a:custGeom>
            <a:avLst/>
            <a:gdLst/>
            <a:ahLst/>
            <a:cxnLst/>
            <a:rect l="l" t="t" r="r" b="b"/>
            <a:pathLst>
              <a:path w="2140865" h="2446703">
                <a:moveTo>
                  <a:pt x="0" y="0"/>
                </a:moveTo>
                <a:lnTo>
                  <a:pt x="2140865" y="0"/>
                </a:lnTo>
                <a:lnTo>
                  <a:pt x="2140865" y="2446703"/>
                </a:lnTo>
                <a:lnTo>
                  <a:pt x="0" y="244670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1028700" y="758251"/>
            <a:ext cx="9692986" cy="29738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251"/>
              </a:lnSpc>
              <a:spcBef>
                <a:spcPct val="0"/>
              </a:spcBef>
            </a:pPr>
            <a:r>
              <a:rPr lang="en-US" sz="12642" b="1">
                <a:solidFill>
                  <a:srgbClr val="5A6E97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HOSPITAL INFO</a:t>
            </a:r>
            <a:r>
              <a:rPr lang="en-US" sz="12642" b="1" u="none" strike="noStrike">
                <a:solidFill>
                  <a:srgbClr val="5A6E97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 PAGE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455007" y="5191125"/>
            <a:ext cx="9589735" cy="39085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56"/>
              </a:lnSpc>
            </a:pPr>
            <a:r>
              <a:rPr lang="en-US" sz="3672" b="1" spc="370">
                <a:solidFill>
                  <a:srgbClr val="5A6E97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OVERVIEW OF HOSPITAL DEPARTMENTS, SERVICES, AND CONTACT INFO</a:t>
            </a:r>
          </a:p>
          <a:p>
            <a:pPr algn="l">
              <a:lnSpc>
                <a:spcPts val="3856"/>
              </a:lnSpc>
            </a:pPr>
            <a:endParaRPr lang="en-US" sz="3672" b="1" spc="370">
              <a:solidFill>
                <a:srgbClr val="5A6E97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 algn="l">
              <a:lnSpc>
                <a:spcPts val="3856"/>
              </a:lnSpc>
            </a:pPr>
            <a:endParaRPr lang="en-US" sz="3672" b="1" spc="370">
              <a:solidFill>
                <a:srgbClr val="5A6E97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 algn="l">
              <a:lnSpc>
                <a:spcPts val="3856"/>
              </a:lnSpc>
            </a:pPr>
            <a:r>
              <a:rPr lang="en-US" sz="3672" b="1" spc="370">
                <a:solidFill>
                  <a:srgbClr val="5A6E97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PUBLIC-FACING PAGE FOR VISITORS</a:t>
            </a:r>
          </a:p>
          <a:p>
            <a:pPr algn="l">
              <a:lnSpc>
                <a:spcPts val="3856"/>
              </a:lnSpc>
            </a:pPr>
            <a:endParaRPr lang="en-US" sz="3672" b="1" spc="370">
              <a:solidFill>
                <a:srgbClr val="5A6E97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-1879508" y="9724754"/>
            <a:ext cx="7160812" cy="5622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789"/>
              </a:lnSpc>
              <a:spcBef>
                <a:spcPct val="0"/>
              </a:spcBef>
            </a:pPr>
            <a:r>
              <a:rPr lang="en-US" sz="2867" b="1">
                <a:solidFill>
                  <a:srgbClr val="5A6E97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2025/04/14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D5C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83047" y="5516784"/>
            <a:ext cx="8292216" cy="5496836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53263" y="-221690"/>
            <a:ext cx="5697905" cy="4218193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2912" y="2355332"/>
            <a:ext cx="5697905" cy="4218193"/>
          </a:xfrm>
          <a:prstGeom prst="rect">
            <a:avLst/>
          </a:prstGeom>
        </p:spPr>
      </p:pic>
      <p:sp>
        <p:nvSpPr>
          <p:cNvPr id="5" name="Freeform 5"/>
          <p:cNvSpPr/>
          <p:nvPr/>
        </p:nvSpPr>
        <p:spPr>
          <a:xfrm>
            <a:off x="6045321" y="6129178"/>
            <a:ext cx="4095873" cy="4114800"/>
          </a:xfrm>
          <a:custGeom>
            <a:avLst/>
            <a:gdLst/>
            <a:ahLst/>
            <a:cxnLst/>
            <a:rect l="l" t="t" r="r" b="b"/>
            <a:pathLst>
              <a:path w="4095873" h="4114800">
                <a:moveTo>
                  <a:pt x="0" y="0"/>
                </a:moveTo>
                <a:lnTo>
                  <a:pt x="4095872" y="0"/>
                </a:lnTo>
                <a:lnTo>
                  <a:pt x="409587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8707870" y="2201731"/>
            <a:ext cx="9753541" cy="1293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428"/>
              </a:lnSpc>
              <a:spcBef>
                <a:spcPct val="0"/>
              </a:spcBef>
            </a:pPr>
            <a:r>
              <a:rPr lang="en-US" sz="10594" b="1">
                <a:solidFill>
                  <a:srgbClr val="5A6E97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DASHB</a:t>
            </a:r>
            <a:r>
              <a:rPr lang="en-US" sz="10594" b="1" u="none" strike="noStrike">
                <a:solidFill>
                  <a:srgbClr val="5A6E97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OARD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813536" y="4323233"/>
            <a:ext cx="4611564" cy="485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43"/>
              </a:lnSpc>
              <a:spcBef>
                <a:spcPct val="0"/>
              </a:spcBef>
            </a:pPr>
            <a:r>
              <a:rPr lang="en-US" sz="2817" b="1">
                <a:solidFill>
                  <a:srgbClr val="5A6E97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Admin dashboard for: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50586" y="8007684"/>
            <a:ext cx="6668108" cy="485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43"/>
              </a:lnSpc>
              <a:spcBef>
                <a:spcPct val="0"/>
              </a:spcBef>
            </a:pPr>
            <a:r>
              <a:rPr lang="en-US" sz="2817" b="1">
                <a:solidFill>
                  <a:srgbClr val="5A6E97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Role-based access (Admin/Doctor)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876368" y="5218359"/>
            <a:ext cx="6485900" cy="23321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54990" lvl="1" indent="-327495" algn="ctr">
              <a:lnSpc>
                <a:spcPts val="4702"/>
              </a:lnSpc>
              <a:buFont typeface="Arial"/>
              <a:buChar char="•"/>
            </a:pPr>
            <a:r>
              <a:rPr lang="en-US" sz="3033">
                <a:solidFill>
                  <a:srgbClr val="5A6E97"/>
                </a:solidFill>
                <a:latin typeface="Open Sauce"/>
                <a:ea typeface="Open Sauce"/>
                <a:cs typeface="Open Sauce"/>
                <a:sym typeface="Open Sauce"/>
              </a:rPr>
              <a:t>Adding, </a:t>
            </a:r>
            <a:r>
              <a:rPr lang="en-US" sz="3033" u="none" strike="noStrike">
                <a:solidFill>
                  <a:srgbClr val="5A6E97"/>
                </a:solidFill>
                <a:latin typeface="Open Sauce"/>
                <a:ea typeface="Open Sauce"/>
                <a:cs typeface="Open Sauce"/>
                <a:sym typeface="Open Sauce"/>
              </a:rPr>
              <a:t>editing, deleting doctor and patient records</a:t>
            </a:r>
          </a:p>
          <a:p>
            <a:pPr marL="654990" lvl="1" indent="-327495" algn="ctr">
              <a:lnSpc>
                <a:spcPts val="4702"/>
              </a:lnSpc>
              <a:buFont typeface="Arial"/>
              <a:buChar char="•"/>
            </a:pPr>
            <a:r>
              <a:rPr lang="en-US" sz="3033" u="none" strike="noStrike">
                <a:solidFill>
                  <a:srgbClr val="5A6E97"/>
                </a:solidFill>
                <a:latin typeface="Open Sauce"/>
                <a:ea typeface="Open Sauce"/>
                <a:cs typeface="Open Sauce"/>
                <a:sym typeface="Open Sauce"/>
              </a:rPr>
              <a:t>Managing appointments</a:t>
            </a:r>
          </a:p>
          <a:p>
            <a:pPr marL="0" lvl="0" indent="0" algn="ctr">
              <a:lnSpc>
                <a:spcPts val="4702"/>
              </a:lnSpc>
            </a:pPr>
            <a:endParaRPr lang="en-US" sz="3033" u="none" strike="noStrike">
              <a:solidFill>
                <a:srgbClr val="5A6E97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2781863" y="9760356"/>
            <a:ext cx="7160812" cy="5622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789"/>
              </a:lnSpc>
              <a:spcBef>
                <a:spcPct val="0"/>
              </a:spcBef>
            </a:pPr>
            <a:r>
              <a:rPr lang="en-US" sz="2867" b="1">
                <a:solidFill>
                  <a:srgbClr val="5A6E97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2025/04/14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A6E9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2312">
            <a:off x="3174375" y="775193"/>
            <a:ext cx="4400369" cy="5799498"/>
          </a:xfrm>
          <a:custGeom>
            <a:avLst/>
            <a:gdLst/>
            <a:ahLst/>
            <a:cxnLst/>
            <a:rect l="l" t="t" r="r" b="b"/>
            <a:pathLst>
              <a:path w="4400369" h="5799498">
                <a:moveTo>
                  <a:pt x="0" y="0"/>
                </a:moveTo>
                <a:lnTo>
                  <a:pt x="4400370" y="0"/>
                </a:lnTo>
                <a:lnTo>
                  <a:pt x="4400370" y="5799499"/>
                </a:lnTo>
                <a:lnTo>
                  <a:pt x="0" y="579949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539714" y="4176352"/>
            <a:ext cx="4963724" cy="5874229"/>
          </a:xfrm>
          <a:custGeom>
            <a:avLst/>
            <a:gdLst/>
            <a:ahLst/>
            <a:cxnLst/>
            <a:rect l="l" t="t" r="r" b="b"/>
            <a:pathLst>
              <a:path w="4963724" h="5874229">
                <a:moveTo>
                  <a:pt x="0" y="0"/>
                </a:moveTo>
                <a:lnTo>
                  <a:pt x="4963724" y="0"/>
                </a:lnTo>
                <a:lnTo>
                  <a:pt x="4963724" y="5874229"/>
                </a:lnTo>
                <a:lnTo>
                  <a:pt x="0" y="587422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10396442" y="5549199"/>
            <a:ext cx="4611564" cy="485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43"/>
              </a:lnSpc>
              <a:spcBef>
                <a:spcPct val="0"/>
              </a:spcBef>
            </a:pPr>
            <a:r>
              <a:rPr lang="en-US" sz="2817" b="1">
                <a:solidFill>
                  <a:srgbClr val="EBEDEF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Doctors: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174099" y="7930473"/>
            <a:ext cx="5056250" cy="485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43"/>
              </a:lnSpc>
              <a:spcBef>
                <a:spcPct val="0"/>
              </a:spcBef>
            </a:pPr>
            <a:r>
              <a:rPr lang="en-US" sz="2817" b="1">
                <a:solidFill>
                  <a:srgbClr val="EBEDEF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Patients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459274" y="6191212"/>
            <a:ext cx="6485900" cy="19212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27"/>
              </a:lnSpc>
            </a:pPr>
            <a:r>
              <a:rPr lang="en-US" sz="2733">
                <a:solidFill>
                  <a:srgbClr val="EBEDEF"/>
                </a:solidFill>
                <a:latin typeface="Open Sauce"/>
                <a:ea typeface="Open Sauce"/>
                <a:cs typeface="Open Sauce"/>
                <a:sym typeface="Open Sauce"/>
              </a:rPr>
              <a:t>Create, update profiles</a:t>
            </a:r>
          </a:p>
          <a:p>
            <a:pPr algn="ctr">
              <a:lnSpc>
                <a:spcPts val="3827"/>
              </a:lnSpc>
            </a:pPr>
            <a:r>
              <a:rPr lang="en-US" sz="2733">
                <a:solidFill>
                  <a:srgbClr val="EBEDEF"/>
                </a:solidFill>
                <a:latin typeface="Open Sauce"/>
                <a:ea typeface="Open Sauce"/>
                <a:cs typeface="Open Sauce"/>
                <a:sym typeface="Open Sauce"/>
              </a:rPr>
              <a:t>Assigned to patients</a:t>
            </a:r>
          </a:p>
          <a:p>
            <a:pPr algn="ctr">
              <a:lnSpc>
                <a:spcPts val="3827"/>
              </a:lnSpc>
            </a:pPr>
            <a:r>
              <a:rPr lang="en-US" sz="2733">
                <a:solidFill>
                  <a:srgbClr val="EBEDEF"/>
                </a:solidFill>
                <a:latin typeface="Open Sauce"/>
                <a:ea typeface="Open Sauce"/>
                <a:cs typeface="Open Sauce"/>
                <a:sym typeface="Open Sauce"/>
              </a:rPr>
              <a:t>Do medical report</a:t>
            </a:r>
          </a:p>
          <a:p>
            <a:pPr algn="ctr">
              <a:lnSpc>
                <a:spcPts val="3827"/>
              </a:lnSpc>
            </a:pPr>
            <a:endParaRPr lang="en-US" sz="2733">
              <a:solidFill>
                <a:srgbClr val="EBEDEF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9423548" y="8572486"/>
            <a:ext cx="6557352" cy="4575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827"/>
              </a:lnSpc>
              <a:spcBef>
                <a:spcPct val="0"/>
              </a:spcBef>
            </a:pPr>
            <a:r>
              <a:rPr lang="en-US" sz="2733">
                <a:solidFill>
                  <a:srgbClr val="EBEDEF"/>
                </a:solidFill>
                <a:latin typeface="Open Sauce"/>
                <a:ea typeface="Open Sauce"/>
                <a:cs typeface="Open Sauce"/>
                <a:sym typeface="Open Sauce"/>
              </a:rPr>
              <a:t>Add appointments , schedule visits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947434" y="1590323"/>
            <a:ext cx="9655334" cy="4016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229"/>
              </a:lnSpc>
              <a:spcBef>
                <a:spcPct val="0"/>
              </a:spcBef>
            </a:pPr>
            <a:r>
              <a:rPr lang="en-US" sz="11494" b="1">
                <a:solidFill>
                  <a:srgbClr val="EBEDEF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W</a:t>
            </a:r>
            <a:r>
              <a:rPr lang="en-US" sz="11494" b="1" u="none" strike="noStrike">
                <a:solidFill>
                  <a:srgbClr val="EBEDEF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ORKFLOW</a:t>
            </a:r>
          </a:p>
          <a:p>
            <a:pPr marL="0" lvl="0" indent="0" algn="ctr">
              <a:lnSpc>
                <a:spcPts val="10229"/>
              </a:lnSpc>
              <a:spcBef>
                <a:spcPct val="0"/>
              </a:spcBef>
            </a:pPr>
            <a:r>
              <a:rPr lang="en-US" sz="11494" b="1" u="none" strike="noStrike">
                <a:solidFill>
                  <a:srgbClr val="EBEDEF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 &amp; FEATURES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-1879508" y="9724754"/>
            <a:ext cx="7160812" cy="5622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789"/>
              </a:lnSpc>
              <a:spcBef>
                <a:spcPct val="0"/>
              </a:spcBef>
            </a:pPr>
            <a:r>
              <a:rPr lang="en-US" sz="286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2025/04/14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D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299242">
            <a:off x="-501971" y="3972858"/>
            <a:ext cx="4073020" cy="2631948"/>
          </a:xfrm>
          <a:custGeom>
            <a:avLst/>
            <a:gdLst/>
            <a:ahLst/>
            <a:cxnLst/>
            <a:rect l="l" t="t" r="r" b="b"/>
            <a:pathLst>
              <a:path w="4073020" h="2631948">
                <a:moveTo>
                  <a:pt x="0" y="0"/>
                </a:moveTo>
                <a:lnTo>
                  <a:pt x="4073020" y="0"/>
                </a:lnTo>
                <a:lnTo>
                  <a:pt x="4073020" y="2631948"/>
                </a:lnTo>
                <a:lnTo>
                  <a:pt x="0" y="26319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183" r="-118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1293633">
            <a:off x="15505469" y="4130555"/>
            <a:ext cx="3177865" cy="2025889"/>
          </a:xfrm>
          <a:custGeom>
            <a:avLst/>
            <a:gdLst/>
            <a:ahLst/>
            <a:cxnLst/>
            <a:rect l="l" t="t" r="r" b="b"/>
            <a:pathLst>
              <a:path w="3177865" h="2025889">
                <a:moveTo>
                  <a:pt x="0" y="0"/>
                </a:moveTo>
                <a:lnTo>
                  <a:pt x="3177865" y="0"/>
                </a:lnTo>
                <a:lnTo>
                  <a:pt x="3177865" y="2025890"/>
                </a:lnTo>
                <a:lnTo>
                  <a:pt x="0" y="20258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534539" y="2510529"/>
            <a:ext cx="16753461" cy="7099279"/>
          </a:xfrm>
          <a:custGeom>
            <a:avLst/>
            <a:gdLst/>
            <a:ahLst/>
            <a:cxnLst/>
            <a:rect l="l" t="t" r="r" b="b"/>
            <a:pathLst>
              <a:path w="16753461" h="7099279">
                <a:moveTo>
                  <a:pt x="0" y="0"/>
                </a:moveTo>
                <a:lnTo>
                  <a:pt x="16753461" y="0"/>
                </a:lnTo>
                <a:lnTo>
                  <a:pt x="16753461" y="7099279"/>
                </a:lnTo>
                <a:lnTo>
                  <a:pt x="0" y="709927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1000987" y="371475"/>
            <a:ext cx="16246939" cy="15468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252"/>
              </a:lnSpc>
              <a:spcBef>
                <a:spcPct val="0"/>
              </a:spcBef>
            </a:pPr>
            <a:r>
              <a:rPr lang="en-US" sz="12642" b="1">
                <a:solidFill>
                  <a:srgbClr val="5A6E97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D</a:t>
            </a:r>
            <a:r>
              <a:rPr lang="en-US" sz="12642" b="1" u="none" strike="noStrike">
                <a:solidFill>
                  <a:srgbClr val="5A6E97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ATABASE DESIGN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-1879508" y="9724754"/>
            <a:ext cx="7160812" cy="5622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789"/>
              </a:lnSpc>
              <a:spcBef>
                <a:spcPct val="0"/>
              </a:spcBef>
            </a:pPr>
            <a:r>
              <a:rPr lang="en-US" sz="2867" b="1">
                <a:solidFill>
                  <a:srgbClr val="5A6E97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2025/04/14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D5C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307439" y="1375005"/>
            <a:ext cx="11673121" cy="9075852"/>
          </a:xfrm>
          <a:custGeom>
            <a:avLst/>
            <a:gdLst/>
            <a:ahLst/>
            <a:cxnLst/>
            <a:rect l="l" t="t" r="r" b="b"/>
            <a:pathLst>
              <a:path w="11673121" h="9075852">
                <a:moveTo>
                  <a:pt x="0" y="0"/>
                </a:moveTo>
                <a:lnTo>
                  <a:pt x="11673122" y="0"/>
                </a:lnTo>
                <a:lnTo>
                  <a:pt x="11673122" y="9075851"/>
                </a:lnTo>
                <a:lnTo>
                  <a:pt x="0" y="90758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-1879508" y="9724754"/>
            <a:ext cx="7160812" cy="5622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789"/>
              </a:lnSpc>
              <a:spcBef>
                <a:spcPct val="0"/>
              </a:spcBef>
            </a:pPr>
            <a:r>
              <a:rPr lang="en-US" sz="2867" b="1">
                <a:solidFill>
                  <a:srgbClr val="5A6E97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2025/04/14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D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199085" y="1294482"/>
            <a:ext cx="5944915" cy="7384987"/>
          </a:xfrm>
          <a:custGeom>
            <a:avLst/>
            <a:gdLst/>
            <a:ahLst/>
            <a:cxnLst/>
            <a:rect l="l" t="t" r="r" b="b"/>
            <a:pathLst>
              <a:path w="5944915" h="7384987">
                <a:moveTo>
                  <a:pt x="0" y="0"/>
                </a:moveTo>
                <a:lnTo>
                  <a:pt x="5944915" y="0"/>
                </a:lnTo>
                <a:lnTo>
                  <a:pt x="5944915" y="7384987"/>
                </a:lnTo>
                <a:lnTo>
                  <a:pt x="0" y="73849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916706">
            <a:off x="456907" y="5158029"/>
            <a:ext cx="4626113" cy="4088328"/>
          </a:xfrm>
          <a:custGeom>
            <a:avLst/>
            <a:gdLst/>
            <a:ahLst/>
            <a:cxnLst/>
            <a:rect l="l" t="t" r="r" b="b"/>
            <a:pathLst>
              <a:path w="4626113" h="4088328">
                <a:moveTo>
                  <a:pt x="0" y="0"/>
                </a:moveTo>
                <a:lnTo>
                  <a:pt x="4626113" y="0"/>
                </a:lnTo>
                <a:lnTo>
                  <a:pt x="4626113" y="4088328"/>
                </a:lnTo>
                <a:lnTo>
                  <a:pt x="0" y="40883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9354724" y="3771700"/>
            <a:ext cx="7904576" cy="39452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900"/>
              </a:lnSpc>
              <a:spcBef>
                <a:spcPct val="0"/>
              </a:spcBef>
            </a:pPr>
            <a:r>
              <a:rPr lang="en-US" sz="16741" b="1" u="none" strike="noStrike">
                <a:solidFill>
                  <a:srgbClr val="5A6E97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THANK YOU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-1879508" y="9724754"/>
            <a:ext cx="7160812" cy="5622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789"/>
              </a:lnSpc>
              <a:spcBef>
                <a:spcPct val="0"/>
              </a:spcBef>
            </a:pPr>
            <a:r>
              <a:rPr lang="en-US" sz="2867" b="1">
                <a:solidFill>
                  <a:srgbClr val="5A6E97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2025/04/14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124</Words>
  <Application>Microsoft Office PowerPoint</Application>
  <PresentationFormat>Custom</PresentationFormat>
  <Paragraphs>44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Open Sauce Bold</vt:lpstr>
      <vt:lpstr>Calibri</vt:lpstr>
      <vt:lpstr>Open Sauce</vt:lpstr>
      <vt:lpstr>Aptos</vt:lpstr>
      <vt:lpstr>Open Sauce Heavy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and White 3D Simple Illustrative Health Medical Presentation</dc:title>
  <cp:lastModifiedBy>Zeyad Saad Gebril</cp:lastModifiedBy>
  <cp:revision>2</cp:revision>
  <dcterms:created xsi:type="dcterms:W3CDTF">2006-08-16T00:00:00Z</dcterms:created>
  <dcterms:modified xsi:type="dcterms:W3CDTF">2025-04-14T15:02:57Z</dcterms:modified>
  <dc:identifier>DAGknf2mMDs</dc:identifier>
</cp:coreProperties>
</file>

<file path=docProps/thumbnail.jpeg>
</file>